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79"/>
  </p:handoutMasterIdLst>
  <p:sldIdLst>
    <p:sldId id="256" r:id="rId2"/>
    <p:sldId id="257" r:id="rId3"/>
    <p:sldId id="258" r:id="rId4"/>
    <p:sldId id="259" r:id="rId5"/>
    <p:sldId id="260" r:id="rId6"/>
    <p:sldId id="262" r:id="rId7"/>
    <p:sldId id="340" r:id="rId8"/>
    <p:sldId id="318" r:id="rId9"/>
    <p:sldId id="319" r:id="rId10"/>
    <p:sldId id="341" r:id="rId11"/>
    <p:sldId id="320" r:id="rId12"/>
    <p:sldId id="351" r:id="rId13"/>
    <p:sldId id="352" r:id="rId14"/>
    <p:sldId id="353" r:id="rId15"/>
    <p:sldId id="354" r:id="rId16"/>
    <p:sldId id="355" r:id="rId17"/>
    <p:sldId id="321" r:id="rId18"/>
    <p:sldId id="342" r:id="rId19"/>
    <p:sldId id="322" r:id="rId20"/>
    <p:sldId id="343" r:id="rId21"/>
    <p:sldId id="324" r:id="rId22"/>
    <p:sldId id="356" r:id="rId23"/>
    <p:sldId id="357" r:id="rId24"/>
    <p:sldId id="358" r:id="rId25"/>
    <p:sldId id="325" r:id="rId26"/>
    <p:sldId id="346" r:id="rId27"/>
    <p:sldId id="323" r:id="rId28"/>
    <p:sldId id="345" r:id="rId29"/>
    <p:sldId id="344" r:id="rId30"/>
    <p:sldId id="326" r:id="rId31"/>
    <p:sldId id="347" r:id="rId32"/>
    <p:sldId id="350" r:id="rId33"/>
    <p:sldId id="327" r:id="rId34"/>
    <p:sldId id="348" r:id="rId35"/>
    <p:sldId id="349" r:id="rId36"/>
    <p:sldId id="316" r:id="rId37"/>
    <p:sldId id="317" r:id="rId38"/>
    <p:sldId id="360" r:id="rId39"/>
    <p:sldId id="361" r:id="rId40"/>
    <p:sldId id="314" r:id="rId41"/>
    <p:sldId id="312" r:id="rId42"/>
    <p:sldId id="313" r:id="rId43"/>
    <p:sldId id="359" r:id="rId44"/>
    <p:sldId id="329" r:id="rId45"/>
    <p:sldId id="332" r:id="rId46"/>
    <p:sldId id="330" r:id="rId47"/>
    <p:sldId id="331" r:id="rId48"/>
    <p:sldId id="334" r:id="rId49"/>
    <p:sldId id="333" r:id="rId50"/>
    <p:sldId id="335" r:id="rId51"/>
    <p:sldId id="336" r:id="rId52"/>
    <p:sldId id="337" r:id="rId53"/>
    <p:sldId id="338" r:id="rId54"/>
    <p:sldId id="263" r:id="rId55"/>
    <p:sldId id="270" r:id="rId56"/>
    <p:sldId id="269" r:id="rId57"/>
    <p:sldId id="362" r:id="rId58"/>
    <p:sldId id="363" r:id="rId59"/>
    <p:sldId id="301" r:id="rId60"/>
    <p:sldId id="271" r:id="rId61"/>
    <p:sldId id="267" r:id="rId62"/>
    <p:sldId id="364" r:id="rId63"/>
    <p:sldId id="264" r:id="rId64"/>
    <p:sldId id="365" r:id="rId65"/>
    <p:sldId id="369" r:id="rId66"/>
    <p:sldId id="367" r:id="rId67"/>
    <p:sldId id="268" r:id="rId68"/>
    <p:sldId id="370" r:id="rId69"/>
    <p:sldId id="315" r:id="rId70"/>
    <p:sldId id="368" r:id="rId71"/>
    <p:sldId id="277" r:id="rId72"/>
    <p:sldId id="371" r:id="rId73"/>
    <p:sldId id="372" r:id="rId74"/>
    <p:sldId id="373" r:id="rId75"/>
    <p:sldId id="374" r:id="rId76"/>
    <p:sldId id="375" r:id="rId77"/>
    <p:sldId id="261" r:id="rId78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8000"/>
    <a:srgbClr val="FF0000"/>
    <a:srgbClr val="00008E"/>
    <a:srgbClr val="003399"/>
    <a:srgbClr val="FFFFFF"/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9" autoAdjust="0"/>
    <p:restoredTop sz="94534" autoAdjust="0"/>
  </p:normalViewPr>
  <p:slideViewPr>
    <p:cSldViewPr>
      <p:cViewPr>
        <p:scale>
          <a:sx n="92" d="100"/>
          <a:sy n="92" d="100"/>
        </p:scale>
        <p:origin x="-86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2"/>
    </p:cViewPr>
  </p:sorterViewPr>
  <p:notesViewPr>
    <p:cSldViewPr>
      <p:cViewPr varScale="1">
        <p:scale>
          <a:sx n="58" d="100"/>
          <a:sy n="58" d="100"/>
        </p:scale>
        <p:origin x="-183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79B4D5A-0560-4C18-B3E2-91068FE2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45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1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DE" noProof="0" smtClean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2E715D-E542-45C5-AF5F-0203728686E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66702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B5390-F9D1-4B77-BD29-D9657BDD4D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18078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DE6E9-28A6-4D90-9F31-5318A8875A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37749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050E6-BF11-4FC7-809F-2A3C1BFAD57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82955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5ACC5-1565-4567-B724-A78B7D89E55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98002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84E58-DBA8-45CD-B715-ACA2BC9F40C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6869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74BAD-ABC0-40A5-9BAF-960B14F2E8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78857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4BA56-4BB7-40E2-8CD8-BFA71AEE4E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4073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18609-E1FB-47E6-9956-31693F93C7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5210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4CCFA-9333-4150-ABE4-2CC803DF702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1083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B44ED-BFB9-4403-8B0F-8A8B0EAA90B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69541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14043-D99C-43CF-8F3E-C887110C70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6952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F2974C7-4558-4D8C-9239-4E29746162D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slide" Target="slide36.xml"/><Relationship Id="rId7" Type="http://schemas.openxmlformats.org/officeDocument/2006/relationships/slide" Target="slide5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4.xml"/><Relationship Id="rId5" Type="http://schemas.openxmlformats.org/officeDocument/2006/relationships/slide" Target="slide72.xml"/><Relationship Id="rId4" Type="http://schemas.openxmlformats.org/officeDocument/2006/relationships/slide" Target="slide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4" Type="http://schemas.openxmlformats.org/officeDocument/2006/relationships/slide" Target="slide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rofix.net/" TargetMode="External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057400"/>
            <a:ext cx="7772400" cy="27432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u="sng" smtClean="0">
                <a:solidFill>
                  <a:srgbClr val="FFFF00"/>
                </a:solidFill>
                <a:latin typeface="Times New Roman" pitchFamily="18" charset="0"/>
              </a:rPr>
              <a:t>AEROFIX</a:t>
            </a:r>
            <a:r>
              <a:rPr lang="en-US" sz="5400" b="1" u="sng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en-US" sz="5400" b="1" u="sng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US" sz="4800" b="1" u="sng" smtClean="0">
                <a:solidFill>
                  <a:srgbClr val="FFFF00"/>
                </a:solidFill>
                <a:latin typeface="Times New Roman" pitchFamily="18" charset="0"/>
              </a:rPr>
              <a:t>STRUCTURAL SERVICES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0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B208A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0" y="5638800"/>
            <a:ext cx="441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Old lower spar cap being removed – View A</a:t>
            </a:r>
          </a:p>
        </p:txBody>
      </p:sp>
      <p:sp>
        <p:nvSpPr>
          <p:cNvPr id="12292" name="Line 6"/>
          <p:cNvSpPr>
            <a:spLocks noChangeShapeType="1"/>
          </p:cNvSpPr>
          <p:nvPr/>
        </p:nvSpPr>
        <p:spPr bwMode="auto">
          <a:xfrm flipV="1">
            <a:off x="1905000" y="3429000"/>
            <a:ext cx="533400" cy="2209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SB208A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3581400" y="5943600"/>
            <a:ext cx="3581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Old lower spar cap being removed – View B</a:t>
            </a:r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 flipV="1">
            <a:off x="4572000" y="2819400"/>
            <a:ext cx="2667000" cy="3200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B208A 00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3810000" y="18288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spar cap being installed</a:t>
            </a:r>
          </a:p>
        </p:txBody>
      </p:sp>
      <p:sp>
        <p:nvSpPr>
          <p:cNvPr id="14340" name="Line 7"/>
          <p:cNvSpPr>
            <a:spLocks noChangeShapeType="1"/>
          </p:cNvSpPr>
          <p:nvPr/>
        </p:nvSpPr>
        <p:spPr bwMode="auto">
          <a:xfrm flipH="1">
            <a:off x="3962400" y="2286000"/>
            <a:ext cx="1295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1" name="Line 8"/>
          <p:cNvSpPr>
            <a:spLocks noChangeShapeType="1"/>
          </p:cNvSpPr>
          <p:nvPr/>
        </p:nvSpPr>
        <p:spPr bwMode="auto">
          <a:xfrm flipH="1">
            <a:off x="4800600" y="2286000"/>
            <a:ext cx="457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B208A 00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5350" name="Text Box 6"/>
          <p:cNvSpPr txBox="1">
            <a:spLocks noChangeArrowheads="1"/>
          </p:cNvSpPr>
          <p:nvPr/>
        </p:nvSpPr>
        <p:spPr bwMode="auto">
          <a:xfrm>
            <a:off x="-76200" y="3048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spar cap being installed</a:t>
            </a:r>
          </a:p>
        </p:txBody>
      </p:sp>
      <p:sp>
        <p:nvSpPr>
          <p:cNvPr id="15364" name="Line 7"/>
          <p:cNvSpPr>
            <a:spLocks noChangeShapeType="1"/>
          </p:cNvSpPr>
          <p:nvPr/>
        </p:nvSpPr>
        <p:spPr bwMode="auto">
          <a:xfrm flipH="1">
            <a:off x="3505200" y="7620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5" name="Line 8"/>
          <p:cNvSpPr>
            <a:spLocks noChangeShapeType="1"/>
          </p:cNvSpPr>
          <p:nvPr/>
        </p:nvSpPr>
        <p:spPr bwMode="auto">
          <a:xfrm>
            <a:off x="1905000" y="7620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6" name="Line 9"/>
          <p:cNvSpPr>
            <a:spLocks noChangeShapeType="1"/>
          </p:cNvSpPr>
          <p:nvPr/>
        </p:nvSpPr>
        <p:spPr bwMode="auto">
          <a:xfrm flipH="1">
            <a:off x="3962400" y="762000"/>
            <a:ext cx="838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7" name="Line 10"/>
          <p:cNvSpPr>
            <a:spLocks noChangeShapeType="1"/>
          </p:cNvSpPr>
          <p:nvPr/>
        </p:nvSpPr>
        <p:spPr bwMode="auto">
          <a:xfrm flipH="1">
            <a:off x="4343400" y="838200"/>
            <a:ext cx="8382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SB208A 00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7398" name="Text Box 6"/>
          <p:cNvSpPr txBox="1">
            <a:spLocks noChangeArrowheads="1"/>
          </p:cNvSpPr>
          <p:nvPr/>
        </p:nvSpPr>
        <p:spPr bwMode="auto">
          <a:xfrm>
            <a:off x="4114800" y="60960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spar cap being installed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419600" y="3733800"/>
            <a:ext cx="8382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6389" name="Line 8"/>
          <p:cNvSpPr>
            <a:spLocks noChangeShapeType="1"/>
          </p:cNvSpPr>
          <p:nvPr/>
        </p:nvSpPr>
        <p:spPr bwMode="auto">
          <a:xfrm flipH="1" flipV="1">
            <a:off x="5029200" y="3581400"/>
            <a:ext cx="5334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 flipV="1">
            <a:off x="5867400" y="2895600"/>
            <a:ext cx="24384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B208A 0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4343400" y="46482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spar cap being installed</a:t>
            </a:r>
          </a:p>
        </p:txBody>
      </p:sp>
      <p:sp>
        <p:nvSpPr>
          <p:cNvPr id="17412" name="Line 7"/>
          <p:cNvSpPr>
            <a:spLocks noChangeShapeType="1"/>
          </p:cNvSpPr>
          <p:nvPr/>
        </p:nvSpPr>
        <p:spPr bwMode="auto">
          <a:xfrm flipV="1">
            <a:off x="6172200" y="1295400"/>
            <a:ext cx="2743200" cy="3429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13" name="Line 8"/>
          <p:cNvSpPr>
            <a:spLocks noChangeShapeType="1"/>
          </p:cNvSpPr>
          <p:nvPr/>
        </p:nvSpPr>
        <p:spPr bwMode="auto">
          <a:xfrm flipH="1" flipV="1">
            <a:off x="6096000" y="3429000"/>
            <a:ext cx="76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 flipV="1">
            <a:off x="6172200" y="2438400"/>
            <a:ext cx="12954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15" name="Line 10"/>
          <p:cNvSpPr>
            <a:spLocks noChangeShapeType="1"/>
          </p:cNvSpPr>
          <p:nvPr/>
        </p:nvSpPr>
        <p:spPr bwMode="auto">
          <a:xfrm flipH="1" flipV="1">
            <a:off x="4572000" y="4191000"/>
            <a:ext cx="1600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N615DP_SB208A_Fuel bays taping job_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1494" name="Text Box 6"/>
          <p:cNvSpPr txBox="1">
            <a:spLocks noChangeArrowheads="1"/>
          </p:cNvSpPr>
          <p:nvPr/>
        </p:nvSpPr>
        <p:spPr bwMode="auto">
          <a:xfrm>
            <a:off x="-76200" y="38862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Lower spar cap being installed</a:t>
            </a:r>
          </a:p>
        </p:txBody>
      </p:sp>
      <p:sp>
        <p:nvSpPr>
          <p:cNvPr id="18436" name="Line 7"/>
          <p:cNvSpPr>
            <a:spLocks noChangeShapeType="1"/>
          </p:cNvSpPr>
          <p:nvPr/>
        </p:nvSpPr>
        <p:spPr bwMode="auto">
          <a:xfrm flipH="1">
            <a:off x="1143000" y="43434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1981200" y="434340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2743200" y="4419600"/>
            <a:ext cx="762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439" name="Line 10"/>
          <p:cNvSpPr>
            <a:spLocks noChangeShapeType="1"/>
          </p:cNvSpPr>
          <p:nvPr/>
        </p:nvSpPr>
        <p:spPr bwMode="auto">
          <a:xfrm>
            <a:off x="4267200" y="4419600"/>
            <a:ext cx="990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B208A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1600200" y="61722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spar cap being installed – Vertical leg drilled</a:t>
            </a:r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 flipH="1" flipV="1">
            <a:off x="4267200" y="4572000"/>
            <a:ext cx="2438400" cy="152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2438400" y="10668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Center Tank Section – View 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B208A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2133600" y="1936750"/>
            <a:ext cx="6477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u="sng">
                <a:solidFill>
                  <a:srgbClr val="000099"/>
                </a:solidFill>
              </a:rPr>
              <a:t>New lower spar cap being installed – Vertical leg installed – Horizontal leg partially installed</a:t>
            </a: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>
            <a:off x="3505200" y="2743200"/>
            <a:ext cx="1524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5" name="Line 7"/>
          <p:cNvSpPr>
            <a:spLocks noChangeShapeType="1"/>
          </p:cNvSpPr>
          <p:nvPr/>
        </p:nvSpPr>
        <p:spPr bwMode="auto">
          <a:xfrm>
            <a:off x="3505200" y="2743200"/>
            <a:ext cx="838200" cy="1447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3505200" y="2743200"/>
            <a:ext cx="198120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10"/>
          <p:cNvSpPr>
            <a:spLocks noChangeShapeType="1"/>
          </p:cNvSpPr>
          <p:nvPr/>
        </p:nvSpPr>
        <p:spPr bwMode="auto">
          <a:xfrm flipH="1">
            <a:off x="5181600" y="2819400"/>
            <a:ext cx="1219200" cy="1905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11"/>
          <p:cNvSpPr>
            <a:spLocks noChangeShapeType="1"/>
          </p:cNvSpPr>
          <p:nvPr/>
        </p:nvSpPr>
        <p:spPr bwMode="auto">
          <a:xfrm>
            <a:off x="6400800" y="2819400"/>
            <a:ext cx="30480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2"/>
          <p:cNvSpPr>
            <a:spLocks noChangeShapeType="1"/>
          </p:cNvSpPr>
          <p:nvPr/>
        </p:nvSpPr>
        <p:spPr bwMode="auto">
          <a:xfrm>
            <a:off x="6400800" y="2819400"/>
            <a:ext cx="1600200" cy="2057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2286000" y="457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Center Tank Section – View 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B208A 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Vertical leg of new lower spar cap installed on wing section – View A</a:t>
            </a:r>
          </a:p>
        </p:txBody>
      </p:sp>
      <p:sp>
        <p:nvSpPr>
          <p:cNvPr id="21508" name="Oval 8"/>
          <p:cNvSpPr>
            <a:spLocks noChangeArrowheads="1"/>
          </p:cNvSpPr>
          <p:nvPr/>
        </p:nvSpPr>
        <p:spPr bwMode="auto">
          <a:xfrm rot="219689">
            <a:off x="11113" y="2667000"/>
            <a:ext cx="7086600" cy="914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9"/>
          <p:cNvSpPr>
            <a:spLocks noChangeShapeType="1"/>
          </p:cNvSpPr>
          <p:nvPr/>
        </p:nvSpPr>
        <p:spPr bwMode="auto">
          <a:xfrm flipH="1">
            <a:off x="3657600" y="1066800"/>
            <a:ext cx="30480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b="1" u="sng" smtClean="0">
                <a:solidFill>
                  <a:srgbClr val="FFFF00"/>
                </a:solidFill>
                <a:latin typeface="Times New Roman" pitchFamily="18" charset="0"/>
              </a:rPr>
              <a:t>ABOUT US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OWNED AND OPERATED BY RUBEN CORREA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CONSULTANT FAA-DER ON STAFF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MODIFICATIONS AND REPAIRS ON ANY AIRCRAFT STRUCTURES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ADDITIONAL MANDATORY TWIN COMMANDER APPROVED TRAINING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OVER 18 YEARS EXPERIENCE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1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B208A 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Oval 5"/>
          <p:cNvSpPr>
            <a:spLocks noChangeArrowheads="1"/>
          </p:cNvSpPr>
          <p:nvPr/>
        </p:nvSpPr>
        <p:spPr bwMode="auto">
          <a:xfrm rot="-326420">
            <a:off x="306388" y="2971800"/>
            <a:ext cx="8832850" cy="76041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0" y="838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Vertical leg of new lower spar cap installed on wing section – View B</a:t>
            </a:r>
          </a:p>
        </p:txBody>
      </p:sp>
      <p:sp>
        <p:nvSpPr>
          <p:cNvPr id="22533" name="Line 7"/>
          <p:cNvSpPr>
            <a:spLocks noChangeShapeType="1"/>
          </p:cNvSpPr>
          <p:nvPr/>
        </p:nvSpPr>
        <p:spPr bwMode="auto">
          <a:xfrm flipH="1">
            <a:off x="3429000" y="1295400"/>
            <a:ext cx="457200" cy="1752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615DP_SB208A 010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-76200" y="549275"/>
            <a:ext cx="434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Horizontal leg of lower spar cap being drilled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N615DP_SB208A 02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133600" y="4876800"/>
            <a:ext cx="518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spar cap being installed – View inside A</a:t>
            </a:r>
          </a:p>
        </p:txBody>
      </p:sp>
      <p:sp>
        <p:nvSpPr>
          <p:cNvPr id="24580" name="Oval 7"/>
          <p:cNvSpPr>
            <a:spLocks noChangeArrowheads="1"/>
          </p:cNvSpPr>
          <p:nvPr/>
        </p:nvSpPr>
        <p:spPr bwMode="auto">
          <a:xfrm>
            <a:off x="609600" y="2057400"/>
            <a:ext cx="7620000" cy="2514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N615DP_SB208A 02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5590" name="Text Box 6"/>
          <p:cNvSpPr txBox="1">
            <a:spLocks noChangeArrowheads="1"/>
          </p:cNvSpPr>
          <p:nvPr/>
        </p:nvSpPr>
        <p:spPr bwMode="auto">
          <a:xfrm>
            <a:off x="1828800" y="4800600"/>
            <a:ext cx="502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spar cap being installed – View inside B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N615DP_SB208A 02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1371600" y="2209800"/>
            <a:ext cx="5257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spar cap being installed – View C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SB208A 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1676400" y="2286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Landing gear section – Top view</a:t>
            </a:r>
          </a:p>
        </p:txBody>
      </p:sp>
      <p:sp>
        <p:nvSpPr>
          <p:cNvPr id="27652" name="Line 6"/>
          <p:cNvSpPr>
            <a:spLocks noChangeShapeType="1"/>
          </p:cNvSpPr>
          <p:nvPr/>
        </p:nvSpPr>
        <p:spPr bwMode="auto">
          <a:xfrm flipV="1">
            <a:off x="2286000" y="2286000"/>
            <a:ext cx="10668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066800" y="33528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New lower spar cap installed</a:t>
            </a:r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 flipH="1">
            <a:off x="5486400" y="4267200"/>
            <a:ext cx="3810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4724400" y="3886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hlink"/>
                </a:solidFill>
              </a:rPr>
              <a:t>New stringer installed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SB208A 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1752600" y="304800"/>
            <a:ext cx="556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Landing gear section – Bottom View</a:t>
            </a:r>
          </a:p>
        </p:txBody>
      </p:sp>
      <p:sp>
        <p:nvSpPr>
          <p:cNvPr id="28676" name="Oval 7"/>
          <p:cNvSpPr>
            <a:spLocks noChangeArrowheads="1"/>
          </p:cNvSpPr>
          <p:nvPr/>
        </p:nvSpPr>
        <p:spPr bwMode="auto">
          <a:xfrm>
            <a:off x="0" y="3581400"/>
            <a:ext cx="8991600" cy="1524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Line 8"/>
          <p:cNvSpPr>
            <a:spLocks noChangeShapeType="1"/>
          </p:cNvSpPr>
          <p:nvPr/>
        </p:nvSpPr>
        <p:spPr bwMode="auto">
          <a:xfrm flipV="1">
            <a:off x="1905000" y="49530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838200" y="57912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Lower Spar Cap</a:t>
            </a:r>
          </a:p>
        </p:txBody>
      </p:sp>
      <p:sp>
        <p:nvSpPr>
          <p:cNvPr id="28679" name="Oval 10"/>
          <p:cNvSpPr>
            <a:spLocks noChangeArrowheads="1"/>
          </p:cNvSpPr>
          <p:nvPr/>
        </p:nvSpPr>
        <p:spPr bwMode="auto">
          <a:xfrm>
            <a:off x="304800" y="990600"/>
            <a:ext cx="82296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Line 11"/>
          <p:cNvSpPr>
            <a:spLocks noChangeShapeType="1"/>
          </p:cNvSpPr>
          <p:nvPr/>
        </p:nvSpPr>
        <p:spPr bwMode="auto">
          <a:xfrm flipH="1" flipV="1">
            <a:off x="4572000" y="1524000"/>
            <a:ext cx="6096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4495800" y="2209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Stringer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SB208A 10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2571750"/>
            <a:ext cx="5715000" cy="4286250"/>
          </a:xfrm>
        </p:spPr>
      </p:pic>
      <p:pic>
        <p:nvPicPr>
          <p:cNvPr id="143363" name="Picture 3" descr="SB208A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5791200" y="457200"/>
            <a:ext cx="3200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skins manufactured due to found corrosion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N615DP_SB208A_Lower inboard aft and fwd skin being installed on LW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1828800" y="9906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manufactured skins being installed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B208A 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1752600" y="3048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Lower Skins Installed</a:t>
            </a:r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2514600" y="2590800"/>
            <a:ext cx="16002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609600" y="1828800"/>
            <a:ext cx="2895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Inboard and Outboard Plates installed</a:t>
            </a:r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>
            <a:off x="2514600" y="2590800"/>
            <a:ext cx="1676400" cy="182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5791200" y="18288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Inboard and Outboard Straps installed</a:t>
            </a:r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 flipH="1">
            <a:off x="5105400" y="2590800"/>
            <a:ext cx="12954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3" name="Line 11"/>
          <p:cNvSpPr>
            <a:spLocks noChangeShapeType="1"/>
          </p:cNvSpPr>
          <p:nvPr/>
        </p:nvSpPr>
        <p:spPr bwMode="auto">
          <a:xfrm flipH="1">
            <a:off x="5105400" y="2590800"/>
            <a:ext cx="129540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6248400"/>
          </a:xfrm>
        </p:spPr>
        <p:txBody>
          <a:bodyPr/>
          <a:lstStyle/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MOBILE, DEPENDING ON THE TASK TO BE PERFORMED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 QUALITY SHEETMETAL SERVICES WITH REMARK TO DETAILS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AIMING FOR EXCEPTIONAL CRAFTSMANSHIP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BUILDING STRONG REPUTATION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STAND BEHIND OUR WORK</a:t>
            </a: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8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HOPE YOU WILL SPREAD THE WORD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615DP_SB208A_Lower outboard strap being installed on LW_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96400" cy="6972300"/>
          </a:xfrm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1828800" y="15240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Plate being installed</a:t>
            </a:r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 flipH="1">
            <a:off x="3886200" y="2057400"/>
            <a:ext cx="6858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B208A 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4495800" y="1905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Plate installed</a:t>
            </a:r>
          </a:p>
        </p:txBody>
      </p:sp>
      <p:sp>
        <p:nvSpPr>
          <p:cNvPr id="33796" name="Line 6"/>
          <p:cNvSpPr>
            <a:spLocks noChangeShapeType="1"/>
          </p:cNvSpPr>
          <p:nvPr/>
        </p:nvSpPr>
        <p:spPr bwMode="auto">
          <a:xfrm flipH="1">
            <a:off x="5715000" y="2362200"/>
            <a:ext cx="457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N615DP_SB208A_Lower inboard aft and fwd skin being installed on LW_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ILD194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76200" y="2895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Aft spar fastener’s line</a:t>
            </a:r>
          </a:p>
        </p:txBody>
      </p:sp>
      <p:sp>
        <p:nvSpPr>
          <p:cNvPr id="35844" name="Oval 6"/>
          <p:cNvSpPr>
            <a:spLocks noChangeArrowheads="1"/>
          </p:cNvSpPr>
          <p:nvPr/>
        </p:nvSpPr>
        <p:spPr bwMode="auto">
          <a:xfrm rot="575588">
            <a:off x="-20638" y="1216025"/>
            <a:ext cx="9144001" cy="1295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Line 7"/>
          <p:cNvSpPr>
            <a:spLocks noChangeShapeType="1"/>
          </p:cNvSpPr>
          <p:nvPr/>
        </p:nvSpPr>
        <p:spPr bwMode="auto">
          <a:xfrm flipV="1">
            <a:off x="1066800" y="1981200"/>
            <a:ext cx="7620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46" name="Line 8"/>
          <p:cNvSpPr>
            <a:spLocks noChangeShapeType="1"/>
          </p:cNvSpPr>
          <p:nvPr/>
        </p:nvSpPr>
        <p:spPr bwMode="auto">
          <a:xfrm flipV="1">
            <a:off x="5029200" y="5943600"/>
            <a:ext cx="1371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2057400" y="63246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Side skin not installed</a:t>
            </a:r>
          </a:p>
        </p:txBody>
      </p:sp>
      <p:sp>
        <p:nvSpPr>
          <p:cNvPr id="35848" name="Text Box 10"/>
          <p:cNvSpPr txBox="1">
            <a:spLocks noChangeArrowheads="1"/>
          </p:cNvSpPr>
          <p:nvPr/>
        </p:nvSpPr>
        <p:spPr bwMode="auto">
          <a:xfrm>
            <a:off x="1295400" y="48768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Wing root fairing not installed</a:t>
            </a:r>
          </a:p>
        </p:txBody>
      </p:sp>
      <p:sp>
        <p:nvSpPr>
          <p:cNvPr id="35849" name="Line 11"/>
          <p:cNvSpPr>
            <a:spLocks noChangeShapeType="1"/>
          </p:cNvSpPr>
          <p:nvPr/>
        </p:nvSpPr>
        <p:spPr bwMode="auto">
          <a:xfrm flipV="1">
            <a:off x="5486400" y="4800600"/>
            <a:ext cx="1371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B208A 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Line 5"/>
          <p:cNvSpPr>
            <a:spLocks noChangeShapeType="1"/>
          </p:cNvSpPr>
          <p:nvPr/>
        </p:nvSpPr>
        <p:spPr bwMode="auto">
          <a:xfrm flipV="1">
            <a:off x="3352800" y="5791200"/>
            <a:ext cx="1752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838200" y="6019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Side skin installed</a:t>
            </a:r>
          </a:p>
        </p:txBody>
      </p:sp>
      <p:sp>
        <p:nvSpPr>
          <p:cNvPr id="36869" name="Line 7"/>
          <p:cNvSpPr>
            <a:spLocks noChangeShapeType="1"/>
          </p:cNvSpPr>
          <p:nvPr/>
        </p:nvSpPr>
        <p:spPr bwMode="auto">
          <a:xfrm flipH="1" flipV="1">
            <a:off x="3962400" y="3962400"/>
            <a:ext cx="1295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191000" y="47244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Wing root fairing being installed</a:t>
            </a:r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 flipV="1">
            <a:off x="2514600" y="12954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381000" y="1905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Aft Spar fasteners installed</a:t>
            </a:r>
          </a:p>
        </p:txBody>
      </p:sp>
      <p:sp>
        <p:nvSpPr>
          <p:cNvPr id="36873" name="Line 11"/>
          <p:cNvSpPr>
            <a:spLocks noChangeShapeType="1"/>
          </p:cNvSpPr>
          <p:nvPr/>
        </p:nvSpPr>
        <p:spPr bwMode="auto">
          <a:xfrm flipV="1">
            <a:off x="4191000" y="2057400"/>
            <a:ext cx="838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874" name="Line 12"/>
          <p:cNvSpPr>
            <a:spLocks noChangeShapeType="1"/>
          </p:cNvSpPr>
          <p:nvPr/>
        </p:nvSpPr>
        <p:spPr bwMode="auto">
          <a:xfrm flipH="1" flipV="1">
            <a:off x="1143000" y="609600"/>
            <a:ext cx="685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875" name="Line 13"/>
          <p:cNvSpPr>
            <a:spLocks noChangeShapeType="1"/>
          </p:cNvSpPr>
          <p:nvPr/>
        </p:nvSpPr>
        <p:spPr bwMode="auto">
          <a:xfrm>
            <a:off x="4191000" y="2133600"/>
            <a:ext cx="1981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SB208A 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6" descr="SB208A 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2209800" y="1524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Left and right side skins installed</a:t>
            </a: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76200" y="6384925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sldjump"/>
              </a:rPr>
              <a:t>Return to summary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6553200" y="6384925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hlinkshowjump?jump=lastslide"/>
              </a:rPr>
              <a:t>Contact info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266700" y="1644650"/>
            <a:ext cx="8610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Service Bulletin 223 (AD 98-08-19)</a:t>
            </a:r>
          </a:p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3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Wing Leading Edge Attachment Inspection and Modification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B223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SB223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SB223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3"/>
            <a:ext cx="9144000" cy="595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76200" y="6384925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Return to summary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7010400" y="63246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hlinkshowjump?jump=lastslide"/>
              </a:rPr>
              <a:t>Contact info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600" b="1" u="sng" smtClean="0">
                <a:solidFill>
                  <a:schemeClr val="folHlink"/>
                </a:solidFill>
                <a:latin typeface="Times New Roman" pitchFamily="18" charset="0"/>
              </a:rPr>
              <a:t>SERVICES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MAJOR STRUCTURAL REBUILDING</a:t>
            </a: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MINOR MODIFICATIONS</a:t>
            </a: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REPAIRS AND REPLACEMENTS SUCH AS:</a:t>
            </a: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49350" lvl="1" indent="-4603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2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DOUBLERS, STINGERS, LONGERONS, BULKHEADS</a:t>
            </a:r>
          </a:p>
          <a:p>
            <a:pPr marL="1149350" lvl="1" indent="-4603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26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149350" lvl="1" indent="-4603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2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WING SPARS, BEAMS, RIBS, FUSELAGE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u="sng" smtClean="0">
                <a:solidFill>
                  <a:srgbClr val="FFFF00"/>
                </a:solidFill>
              </a:rPr>
              <a:t>Service Bulletin 235</a:t>
            </a:r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8229600" cy="17526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n-US" sz="36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 Rudder Structural Inspection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N55WJ_SB235 00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2571750"/>
            <a:ext cx="5715000" cy="428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5" name="Picture 6" descr="N55WJ_SB235 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9" descr="N55WJ_SB235 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76200" y="60198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Replaced Fiberglass Ruder Cap</a:t>
            </a:r>
          </a:p>
        </p:txBody>
      </p:sp>
      <p:sp>
        <p:nvSpPr>
          <p:cNvPr id="44038" name="Line 11"/>
          <p:cNvSpPr>
            <a:spLocks noChangeShapeType="1"/>
          </p:cNvSpPr>
          <p:nvPr/>
        </p:nvSpPr>
        <p:spPr bwMode="auto">
          <a:xfrm flipV="1">
            <a:off x="2209800" y="5105400"/>
            <a:ext cx="990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2590800" y="168275"/>
            <a:ext cx="388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aluminum rudder cap ready for install</a:t>
            </a:r>
          </a:p>
        </p:txBody>
      </p:sp>
      <p:sp>
        <p:nvSpPr>
          <p:cNvPr id="44040" name="Line 13"/>
          <p:cNvSpPr>
            <a:spLocks noChangeShapeType="1"/>
          </p:cNvSpPr>
          <p:nvPr/>
        </p:nvSpPr>
        <p:spPr bwMode="auto">
          <a:xfrm>
            <a:off x="5105400" y="990600"/>
            <a:ext cx="304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041" name="Line 14"/>
          <p:cNvSpPr>
            <a:spLocks noChangeShapeType="1"/>
          </p:cNvSpPr>
          <p:nvPr/>
        </p:nvSpPr>
        <p:spPr bwMode="auto">
          <a:xfrm flipH="1">
            <a:off x="2057400" y="914400"/>
            <a:ext cx="1066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N55WJ_SB235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2667000" y="152400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aluminum rudder cap being installed</a:t>
            </a:r>
          </a:p>
        </p:txBody>
      </p:sp>
      <p:sp>
        <p:nvSpPr>
          <p:cNvPr id="45060" name="Line 9"/>
          <p:cNvSpPr>
            <a:spLocks noChangeShapeType="1"/>
          </p:cNvSpPr>
          <p:nvPr/>
        </p:nvSpPr>
        <p:spPr bwMode="auto">
          <a:xfrm>
            <a:off x="5334000" y="990600"/>
            <a:ext cx="106680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N55WJ_SB235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2286000" y="5334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Aluminum Rudder Installed and ready for paint</a:t>
            </a:r>
          </a:p>
        </p:txBody>
      </p:sp>
      <p:sp>
        <p:nvSpPr>
          <p:cNvPr id="46084" name="Line 6"/>
          <p:cNvSpPr>
            <a:spLocks noChangeShapeType="1"/>
          </p:cNvSpPr>
          <p:nvPr/>
        </p:nvSpPr>
        <p:spPr bwMode="auto">
          <a:xfrm>
            <a:off x="5562600" y="1447800"/>
            <a:ext cx="1524000" cy="1981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76200" y="6384925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Return to summary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6781800" y="6324600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hlinkshowjump?jump=lastslide"/>
              </a:rPr>
              <a:t>Contact Info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762000" y="2330450"/>
            <a:ext cx="7543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 06-15-01 (SB236A+238)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990600" y="3413125"/>
            <a:ext cx="7086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3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Aileron Spar Center Hinge and Inboard Hinge Inspection &amp; Reinforcement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 descr="AD 06-15-01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0" descr="AD 06-15-01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1828800" y="5334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AD 06-15-01 (SB236A+238) being performed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AD 06-15-01_0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5" name="Line 6"/>
          <p:cNvSpPr>
            <a:spLocks noChangeShapeType="1"/>
          </p:cNvSpPr>
          <p:nvPr/>
        </p:nvSpPr>
        <p:spPr bwMode="auto">
          <a:xfrm flipH="1" flipV="1">
            <a:off x="1143000" y="3733800"/>
            <a:ext cx="4572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457200" y="33528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New Spar</a:t>
            </a:r>
          </a:p>
        </p:txBody>
      </p:sp>
      <p:sp>
        <p:nvSpPr>
          <p:cNvPr id="49157" name="Oval 8"/>
          <p:cNvSpPr>
            <a:spLocks noChangeArrowheads="1"/>
          </p:cNvSpPr>
          <p:nvPr/>
        </p:nvSpPr>
        <p:spPr bwMode="auto">
          <a:xfrm>
            <a:off x="2590800" y="3581400"/>
            <a:ext cx="3200400" cy="1295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Line 9"/>
          <p:cNvSpPr>
            <a:spLocks noChangeShapeType="1"/>
          </p:cNvSpPr>
          <p:nvPr/>
        </p:nvSpPr>
        <p:spPr bwMode="auto">
          <a:xfrm flipH="1" flipV="1">
            <a:off x="3048000" y="2895600"/>
            <a:ext cx="4572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1143000" y="25146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Center Hinge Reinforcement</a:t>
            </a:r>
          </a:p>
        </p:txBody>
      </p:sp>
      <p:sp>
        <p:nvSpPr>
          <p:cNvPr id="150539" name="Text Box 11"/>
          <p:cNvSpPr txBox="1">
            <a:spLocks noChangeArrowheads="1"/>
          </p:cNvSpPr>
          <p:nvPr/>
        </p:nvSpPr>
        <p:spPr bwMode="auto">
          <a:xfrm>
            <a:off x="2362200" y="3048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Right Aileron – View 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AD 06-15-01_00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2286000" y="3048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Right Aileron – (SB238) View B</a:t>
            </a:r>
          </a:p>
        </p:txBody>
      </p:sp>
      <p:sp>
        <p:nvSpPr>
          <p:cNvPr id="50180" name="Oval 7"/>
          <p:cNvSpPr>
            <a:spLocks noChangeArrowheads="1"/>
          </p:cNvSpPr>
          <p:nvPr/>
        </p:nvSpPr>
        <p:spPr bwMode="auto">
          <a:xfrm>
            <a:off x="1371600" y="3352800"/>
            <a:ext cx="4419600" cy="1981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Line 9"/>
          <p:cNvSpPr>
            <a:spLocks noChangeShapeType="1"/>
          </p:cNvSpPr>
          <p:nvPr/>
        </p:nvSpPr>
        <p:spPr bwMode="auto">
          <a:xfrm flipV="1">
            <a:off x="3581400" y="2743200"/>
            <a:ext cx="3810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182" name="Text Box 11"/>
          <p:cNvSpPr txBox="1">
            <a:spLocks noChangeArrowheads="1"/>
          </p:cNvSpPr>
          <p:nvPr/>
        </p:nvSpPr>
        <p:spPr bwMode="auto">
          <a:xfrm>
            <a:off x="2057400" y="2346325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Center Hinge Reinforcement</a:t>
            </a:r>
          </a:p>
        </p:txBody>
      </p:sp>
      <p:sp>
        <p:nvSpPr>
          <p:cNvPr id="50183" name="Line 12"/>
          <p:cNvSpPr>
            <a:spLocks noChangeShapeType="1"/>
          </p:cNvSpPr>
          <p:nvPr/>
        </p:nvSpPr>
        <p:spPr bwMode="auto">
          <a:xfrm flipV="1">
            <a:off x="6858000" y="3200400"/>
            <a:ext cx="3810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0184" name="Text Box 13"/>
          <p:cNvSpPr txBox="1">
            <a:spLocks noChangeArrowheads="1"/>
          </p:cNvSpPr>
          <p:nvPr/>
        </p:nvSpPr>
        <p:spPr bwMode="auto">
          <a:xfrm>
            <a:off x="6553200" y="2879725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New Spar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AD 06-15-01_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Oval 5"/>
          <p:cNvSpPr>
            <a:spLocks noChangeArrowheads="1"/>
          </p:cNvSpPr>
          <p:nvPr/>
        </p:nvSpPr>
        <p:spPr bwMode="auto">
          <a:xfrm rot="1670855">
            <a:off x="3200400" y="2286000"/>
            <a:ext cx="1524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654" name="Text Box 6"/>
          <p:cNvSpPr txBox="1">
            <a:spLocks noChangeArrowheads="1"/>
          </p:cNvSpPr>
          <p:nvPr/>
        </p:nvSpPr>
        <p:spPr bwMode="auto">
          <a:xfrm>
            <a:off x="2514600" y="228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Left Aileron – View A</a:t>
            </a:r>
          </a:p>
        </p:txBody>
      </p:sp>
      <p:sp>
        <p:nvSpPr>
          <p:cNvPr id="51205" name="Line 7"/>
          <p:cNvSpPr>
            <a:spLocks noChangeShapeType="1"/>
          </p:cNvSpPr>
          <p:nvPr/>
        </p:nvSpPr>
        <p:spPr bwMode="auto">
          <a:xfrm flipV="1">
            <a:off x="2286000" y="2895600"/>
            <a:ext cx="1295400" cy="182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609600" y="46482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Center Hinge Reinforcement</a:t>
            </a:r>
          </a:p>
        </p:txBody>
      </p:sp>
      <p:sp>
        <p:nvSpPr>
          <p:cNvPr id="51207" name="Line 9"/>
          <p:cNvSpPr>
            <a:spLocks noChangeShapeType="1"/>
          </p:cNvSpPr>
          <p:nvPr/>
        </p:nvSpPr>
        <p:spPr bwMode="auto">
          <a:xfrm flipH="1">
            <a:off x="6019800" y="3200400"/>
            <a:ext cx="9906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6400800" y="2879725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New Spar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D 06-15-01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2057400" y="9144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Left Aileron – View B</a:t>
            </a:r>
          </a:p>
        </p:txBody>
      </p:sp>
      <p:sp>
        <p:nvSpPr>
          <p:cNvPr id="52228" name="Line 8"/>
          <p:cNvSpPr>
            <a:spLocks noChangeShapeType="1"/>
          </p:cNvSpPr>
          <p:nvPr/>
        </p:nvSpPr>
        <p:spPr bwMode="auto">
          <a:xfrm flipH="1">
            <a:off x="6248400" y="4191000"/>
            <a:ext cx="7620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29" name="Text Box 9"/>
          <p:cNvSpPr txBox="1">
            <a:spLocks noChangeArrowheads="1"/>
          </p:cNvSpPr>
          <p:nvPr/>
        </p:nvSpPr>
        <p:spPr bwMode="auto">
          <a:xfrm>
            <a:off x="6248400" y="38703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New Spar</a:t>
            </a:r>
          </a:p>
        </p:txBody>
      </p:sp>
      <p:sp>
        <p:nvSpPr>
          <p:cNvPr id="52230" name="Line 10"/>
          <p:cNvSpPr>
            <a:spLocks noChangeShapeType="1"/>
          </p:cNvSpPr>
          <p:nvPr/>
        </p:nvSpPr>
        <p:spPr bwMode="auto">
          <a:xfrm flipH="1">
            <a:off x="5715000" y="3581400"/>
            <a:ext cx="7620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31" name="Line 11"/>
          <p:cNvSpPr>
            <a:spLocks noChangeShapeType="1"/>
          </p:cNvSpPr>
          <p:nvPr/>
        </p:nvSpPr>
        <p:spPr bwMode="auto">
          <a:xfrm flipH="1">
            <a:off x="6019800" y="3581400"/>
            <a:ext cx="4572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32" name="Line 13"/>
          <p:cNvSpPr>
            <a:spLocks noChangeShapeType="1"/>
          </p:cNvSpPr>
          <p:nvPr/>
        </p:nvSpPr>
        <p:spPr bwMode="auto">
          <a:xfrm flipH="1">
            <a:off x="5334000" y="3581400"/>
            <a:ext cx="11430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33" name="Text Box 15"/>
          <p:cNvSpPr txBox="1">
            <a:spLocks noChangeArrowheads="1"/>
          </p:cNvSpPr>
          <p:nvPr/>
        </p:nvSpPr>
        <p:spPr bwMode="auto">
          <a:xfrm>
            <a:off x="6400800" y="3336925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Rivet line installed</a:t>
            </a:r>
          </a:p>
        </p:txBody>
      </p:sp>
      <p:sp>
        <p:nvSpPr>
          <p:cNvPr id="52234" name="Oval 16"/>
          <p:cNvSpPr>
            <a:spLocks noChangeArrowheads="1"/>
          </p:cNvSpPr>
          <p:nvPr/>
        </p:nvSpPr>
        <p:spPr bwMode="auto">
          <a:xfrm>
            <a:off x="2667000" y="3657600"/>
            <a:ext cx="22098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5" name="Line 17"/>
          <p:cNvSpPr>
            <a:spLocks noChangeShapeType="1"/>
          </p:cNvSpPr>
          <p:nvPr/>
        </p:nvSpPr>
        <p:spPr bwMode="auto">
          <a:xfrm flipH="1">
            <a:off x="4191000" y="2971800"/>
            <a:ext cx="6096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2236" name="Text Box 18"/>
          <p:cNvSpPr txBox="1">
            <a:spLocks noChangeArrowheads="1"/>
          </p:cNvSpPr>
          <p:nvPr/>
        </p:nvSpPr>
        <p:spPr bwMode="auto">
          <a:xfrm>
            <a:off x="4114800" y="2651125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/>
              <a:t>Center Hinge Reinforcement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6324600"/>
          </a:xfrm>
        </p:spPr>
        <p:txBody>
          <a:bodyPr/>
          <a:lstStyle/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CORROSION INSPECTION, REMOVAL AND REPAIR</a:t>
            </a: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SERVICE BULLETINS &amp; AIRWORTHINESS DIRECTIVES</a:t>
            </a: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STC INSTALLATIONS</a:t>
            </a: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TWIN TURBO &amp; JET PROP COMMANDERS</a:t>
            </a: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74675" indent="-574675" eaLnBrk="1" hangingPunct="1">
              <a:lnSpc>
                <a:spcPct val="90000"/>
              </a:lnSpc>
              <a:buClr>
                <a:srgbClr val="FFFF00"/>
              </a:buClr>
              <a:buSzTx/>
              <a:buFont typeface="Wingdings" pitchFamily="2" charset="2"/>
              <a:buChar char="Q"/>
              <a:defRPr/>
            </a:pPr>
            <a:r>
              <a:rPr lang="en-US" sz="3000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CESSNA, BEECHCRAFT, AIRBUS, BOEING AMONG MANY OTHERS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AD 06-15-01_01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78" name="Text Box 6"/>
          <p:cNvSpPr txBox="1">
            <a:spLocks noChangeArrowheads="1"/>
          </p:cNvSpPr>
          <p:nvPr/>
        </p:nvSpPr>
        <p:spPr bwMode="auto">
          <a:xfrm>
            <a:off x="2743200" y="8382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Left Aileron – View C</a:t>
            </a:r>
          </a:p>
        </p:txBody>
      </p:sp>
      <p:sp>
        <p:nvSpPr>
          <p:cNvPr id="53252" name="Oval 7"/>
          <p:cNvSpPr>
            <a:spLocks noChangeArrowheads="1"/>
          </p:cNvSpPr>
          <p:nvPr/>
        </p:nvSpPr>
        <p:spPr bwMode="auto">
          <a:xfrm>
            <a:off x="3505200" y="3810000"/>
            <a:ext cx="3200400" cy="1143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Line 8"/>
          <p:cNvSpPr>
            <a:spLocks noChangeShapeType="1"/>
          </p:cNvSpPr>
          <p:nvPr/>
        </p:nvSpPr>
        <p:spPr bwMode="auto">
          <a:xfrm flipH="1">
            <a:off x="5791200" y="2819400"/>
            <a:ext cx="8382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4" name="Text Box 9"/>
          <p:cNvSpPr txBox="1">
            <a:spLocks noChangeArrowheads="1"/>
          </p:cNvSpPr>
          <p:nvPr/>
        </p:nvSpPr>
        <p:spPr bwMode="auto">
          <a:xfrm>
            <a:off x="5638800" y="2438400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Center Hinge Reinforcement</a:t>
            </a:r>
          </a:p>
        </p:txBody>
      </p:sp>
      <p:sp>
        <p:nvSpPr>
          <p:cNvPr id="53255" name="Oval 10"/>
          <p:cNvSpPr>
            <a:spLocks noChangeArrowheads="1"/>
          </p:cNvSpPr>
          <p:nvPr/>
        </p:nvSpPr>
        <p:spPr bwMode="auto">
          <a:xfrm>
            <a:off x="381000" y="4038600"/>
            <a:ext cx="17526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11"/>
          <p:cNvSpPr>
            <a:spLocks noChangeShapeType="1"/>
          </p:cNvSpPr>
          <p:nvPr/>
        </p:nvSpPr>
        <p:spPr bwMode="auto">
          <a:xfrm>
            <a:off x="990600" y="3505200"/>
            <a:ext cx="1524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257" name="Text Box 12"/>
          <p:cNvSpPr txBox="1">
            <a:spLocks noChangeArrowheads="1"/>
          </p:cNvSpPr>
          <p:nvPr/>
        </p:nvSpPr>
        <p:spPr bwMode="auto">
          <a:xfrm>
            <a:off x="228600" y="31845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Spar Splice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AD 06-15-01_01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5" name="Oval 6"/>
          <p:cNvSpPr>
            <a:spLocks noChangeArrowheads="1"/>
          </p:cNvSpPr>
          <p:nvPr/>
        </p:nvSpPr>
        <p:spPr bwMode="auto">
          <a:xfrm>
            <a:off x="3124200" y="4191000"/>
            <a:ext cx="2590800" cy="213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Line 7"/>
          <p:cNvSpPr>
            <a:spLocks noChangeShapeType="1"/>
          </p:cNvSpPr>
          <p:nvPr/>
        </p:nvSpPr>
        <p:spPr bwMode="auto">
          <a:xfrm>
            <a:off x="1981200" y="4267200"/>
            <a:ext cx="11430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0" y="3886200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Inboard Hinge Reinforcement</a:t>
            </a:r>
          </a:p>
        </p:txBody>
      </p:sp>
      <p:sp>
        <p:nvSpPr>
          <p:cNvPr id="54278" name="Line 9"/>
          <p:cNvSpPr>
            <a:spLocks noChangeShapeType="1"/>
          </p:cNvSpPr>
          <p:nvPr/>
        </p:nvSpPr>
        <p:spPr bwMode="auto">
          <a:xfrm flipH="1">
            <a:off x="5105400" y="4876800"/>
            <a:ext cx="10668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4279" name="Text Box 10"/>
          <p:cNvSpPr txBox="1">
            <a:spLocks noChangeArrowheads="1"/>
          </p:cNvSpPr>
          <p:nvPr/>
        </p:nvSpPr>
        <p:spPr bwMode="auto">
          <a:xfrm>
            <a:off x="5867400" y="44958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Reinforcement plate inside</a:t>
            </a:r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152400" y="2286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Right Aileron (SB236A)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AD 06-15-01_01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Left Aileron (SB236A)</a:t>
            </a:r>
          </a:p>
        </p:txBody>
      </p:sp>
      <p:sp>
        <p:nvSpPr>
          <p:cNvPr id="55300" name="Oval 7"/>
          <p:cNvSpPr>
            <a:spLocks noChangeArrowheads="1"/>
          </p:cNvSpPr>
          <p:nvPr/>
        </p:nvSpPr>
        <p:spPr bwMode="auto">
          <a:xfrm>
            <a:off x="3352800" y="3276600"/>
            <a:ext cx="3200400" cy="1905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Line 8"/>
          <p:cNvSpPr>
            <a:spLocks noChangeShapeType="1"/>
          </p:cNvSpPr>
          <p:nvPr/>
        </p:nvSpPr>
        <p:spPr bwMode="auto">
          <a:xfrm flipV="1">
            <a:off x="2438400" y="4648200"/>
            <a:ext cx="1066800" cy="609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2" name="Text Box 9"/>
          <p:cNvSpPr txBox="1">
            <a:spLocks noChangeArrowheads="1"/>
          </p:cNvSpPr>
          <p:nvPr/>
        </p:nvSpPr>
        <p:spPr bwMode="auto">
          <a:xfrm>
            <a:off x="76200" y="51816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Inboard Hinge Reinforcement</a:t>
            </a:r>
          </a:p>
        </p:txBody>
      </p:sp>
      <p:sp>
        <p:nvSpPr>
          <p:cNvPr id="55303" name="Line 11"/>
          <p:cNvSpPr>
            <a:spLocks noChangeShapeType="1"/>
          </p:cNvSpPr>
          <p:nvPr/>
        </p:nvSpPr>
        <p:spPr bwMode="auto">
          <a:xfrm flipH="1" flipV="1">
            <a:off x="5029200" y="4114800"/>
            <a:ext cx="609600" cy="1676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4" name="Line 12"/>
          <p:cNvSpPr>
            <a:spLocks noChangeShapeType="1"/>
          </p:cNvSpPr>
          <p:nvPr/>
        </p:nvSpPr>
        <p:spPr bwMode="auto">
          <a:xfrm flipV="1">
            <a:off x="5638800" y="4876800"/>
            <a:ext cx="2286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5305" name="Text Box 13"/>
          <p:cNvSpPr txBox="1">
            <a:spLocks noChangeArrowheads="1"/>
          </p:cNvSpPr>
          <p:nvPr/>
        </p:nvSpPr>
        <p:spPr bwMode="auto">
          <a:xfrm>
            <a:off x="4800600" y="57150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/>
              <a:t>Reinforcement Plate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AD 06-15-01_02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3" name="Picture 6" descr="AD 06-15-01_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685800" y="76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Left Aileron Installed</a:t>
            </a:r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5257800" y="762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Right Aileron Installed</a:t>
            </a:r>
          </a:p>
        </p:txBody>
      </p:sp>
      <p:sp>
        <p:nvSpPr>
          <p:cNvPr id="165897" name="Text Box 9"/>
          <p:cNvSpPr txBox="1">
            <a:spLocks noChangeArrowheads="1"/>
          </p:cNvSpPr>
          <p:nvPr/>
        </p:nvSpPr>
        <p:spPr bwMode="auto">
          <a:xfrm>
            <a:off x="76200" y="6384925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sldjump"/>
              </a:rPr>
              <a:t>Return to summary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7162800" y="64008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hlinkshowjump?jump=lastslide"/>
              </a:rPr>
              <a:t>Contact info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u="sng" smtClean="0">
                <a:solidFill>
                  <a:srgbClr val="FFFF00"/>
                </a:solidFill>
                <a:latin typeface="Times New Roman" pitchFamily="18" charset="0"/>
              </a:rPr>
              <a:t>SERVICE BULLETIN 237</a:t>
            </a: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en-US" sz="4000" b="1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US" sz="3000" b="1" smtClean="0">
                <a:solidFill>
                  <a:srgbClr val="FFFF00"/>
                </a:solidFill>
                <a:latin typeface="Times New Roman" pitchFamily="18" charset="0"/>
              </a:rPr>
              <a:t>(issuance of AD pending)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52400" y="2895600"/>
            <a:ext cx="8763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32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 WING SKIN &amp; STRAP – INSPECTION FOR CORROSION</a:t>
            </a:r>
          </a:p>
        </p:txBody>
      </p:sp>
      <p:sp>
        <p:nvSpPr>
          <p:cNvPr id="57348" name="Text Box 10"/>
          <p:cNvSpPr txBox="1">
            <a:spLocks noChangeArrowheads="1"/>
          </p:cNvSpPr>
          <p:nvPr/>
        </p:nvSpPr>
        <p:spPr bwMode="auto">
          <a:xfrm>
            <a:off x="0" y="595947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/>
              <a:t>Illustration of Part II: Modification &amp; replacement of the upper wing skin / straps – Option C: Long modification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9" descr="SB237_004"/>
          <p:cNvPicPr>
            <a:picLocks noChangeAspect="1" noChangeArrowheads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5425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1143000" y="16002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Upper skin removed</a:t>
            </a:r>
          </a:p>
        </p:txBody>
      </p:sp>
      <p:sp>
        <p:nvSpPr>
          <p:cNvPr id="58372" name="Line 14"/>
          <p:cNvSpPr>
            <a:spLocks noChangeShapeType="1"/>
          </p:cNvSpPr>
          <p:nvPr/>
        </p:nvSpPr>
        <p:spPr bwMode="auto">
          <a:xfrm>
            <a:off x="3581400" y="205740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4" descr="SB237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0"/>
            <a:ext cx="5141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76200" y="57912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Corrosion found on upper skin</a:t>
            </a:r>
          </a:p>
        </p:txBody>
      </p:sp>
      <p:pic>
        <p:nvPicPr>
          <p:cNvPr id="59396" name="Picture 10" descr="SB237_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Oval 17"/>
          <p:cNvSpPr>
            <a:spLocks noChangeArrowheads="1"/>
          </p:cNvSpPr>
          <p:nvPr/>
        </p:nvSpPr>
        <p:spPr bwMode="auto">
          <a:xfrm rot="-226247">
            <a:off x="0" y="1831975"/>
            <a:ext cx="5954713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Oval 18"/>
          <p:cNvSpPr>
            <a:spLocks noChangeArrowheads="1"/>
          </p:cNvSpPr>
          <p:nvPr/>
        </p:nvSpPr>
        <p:spPr bwMode="auto">
          <a:xfrm>
            <a:off x="6019800" y="533400"/>
            <a:ext cx="609600" cy="5181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Line 19"/>
          <p:cNvSpPr>
            <a:spLocks noChangeShapeType="1"/>
          </p:cNvSpPr>
          <p:nvPr/>
        </p:nvSpPr>
        <p:spPr bwMode="auto">
          <a:xfrm flipV="1">
            <a:off x="1524000" y="3048000"/>
            <a:ext cx="609600" cy="274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9400" name="Line 20"/>
          <p:cNvSpPr>
            <a:spLocks noChangeShapeType="1"/>
          </p:cNvSpPr>
          <p:nvPr/>
        </p:nvSpPr>
        <p:spPr bwMode="auto">
          <a:xfrm flipV="1">
            <a:off x="1524000" y="3429000"/>
            <a:ext cx="4419600" cy="2362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N55WJ_SB237_Upper Plates removed on R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1600200" y="3048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Corrosion found on upper wing skin</a:t>
            </a:r>
          </a:p>
        </p:txBody>
      </p:sp>
      <p:sp>
        <p:nvSpPr>
          <p:cNvPr id="60420" name="Oval 6"/>
          <p:cNvSpPr>
            <a:spLocks noChangeArrowheads="1"/>
          </p:cNvSpPr>
          <p:nvPr/>
        </p:nvSpPr>
        <p:spPr bwMode="auto">
          <a:xfrm rot="-3049563">
            <a:off x="2439194" y="1118394"/>
            <a:ext cx="1554162" cy="6578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Oval 7"/>
          <p:cNvSpPr>
            <a:spLocks noChangeArrowheads="1"/>
          </p:cNvSpPr>
          <p:nvPr/>
        </p:nvSpPr>
        <p:spPr bwMode="auto">
          <a:xfrm rot="1335525">
            <a:off x="2974975" y="1727200"/>
            <a:ext cx="5867400" cy="1016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N615DP_1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914400" y="3810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Corrosion found below removed upper wing straps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SB237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0"/>
            <a:ext cx="466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6" descr="LHWing before 237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6477000" y="5029200"/>
            <a:ext cx="2743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Upper skin, frame and straps removed</a:t>
            </a:r>
          </a:p>
        </p:txBody>
      </p:sp>
      <p:sp>
        <p:nvSpPr>
          <p:cNvPr id="62469" name="Oval 9"/>
          <p:cNvSpPr>
            <a:spLocks noChangeArrowheads="1"/>
          </p:cNvSpPr>
          <p:nvPr/>
        </p:nvSpPr>
        <p:spPr bwMode="auto">
          <a:xfrm>
            <a:off x="5257800" y="2057400"/>
            <a:ext cx="3048000" cy="1600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Line 10"/>
          <p:cNvSpPr>
            <a:spLocks noChangeShapeType="1"/>
          </p:cNvSpPr>
          <p:nvPr/>
        </p:nvSpPr>
        <p:spPr bwMode="auto">
          <a:xfrm flipH="1" flipV="1">
            <a:off x="7391400" y="3657600"/>
            <a:ext cx="2286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2895600" y="59436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Fuel bladders removed</a:t>
            </a:r>
          </a:p>
        </p:txBody>
      </p:sp>
      <p:sp>
        <p:nvSpPr>
          <p:cNvPr id="62472" name="Line 12"/>
          <p:cNvSpPr>
            <a:spLocks noChangeShapeType="1"/>
          </p:cNvSpPr>
          <p:nvPr/>
        </p:nvSpPr>
        <p:spPr bwMode="auto">
          <a:xfrm flipV="1">
            <a:off x="4876800" y="1752600"/>
            <a:ext cx="1676400" cy="426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73" name="Line 13"/>
          <p:cNvSpPr>
            <a:spLocks noChangeShapeType="1"/>
          </p:cNvSpPr>
          <p:nvPr/>
        </p:nvSpPr>
        <p:spPr bwMode="auto">
          <a:xfrm flipV="1">
            <a:off x="4876800" y="1371600"/>
            <a:ext cx="2438400" cy="464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74" name="Line 14"/>
          <p:cNvSpPr>
            <a:spLocks noChangeShapeType="1"/>
          </p:cNvSpPr>
          <p:nvPr/>
        </p:nvSpPr>
        <p:spPr bwMode="auto">
          <a:xfrm flipV="1">
            <a:off x="4876800" y="4495800"/>
            <a:ext cx="2971800" cy="152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75" name="Line 15"/>
          <p:cNvSpPr>
            <a:spLocks noChangeShapeType="1"/>
          </p:cNvSpPr>
          <p:nvPr/>
        </p:nvSpPr>
        <p:spPr bwMode="auto">
          <a:xfrm flipV="1">
            <a:off x="4876800" y="5105400"/>
            <a:ext cx="11430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76" name="Line 17"/>
          <p:cNvSpPr>
            <a:spLocks noChangeShapeType="1"/>
          </p:cNvSpPr>
          <p:nvPr/>
        </p:nvSpPr>
        <p:spPr bwMode="auto">
          <a:xfrm flipH="1" flipV="1">
            <a:off x="4419600" y="5257800"/>
            <a:ext cx="4572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77" name="Line 18"/>
          <p:cNvSpPr>
            <a:spLocks noChangeShapeType="1"/>
          </p:cNvSpPr>
          <p:nvPr/>
        </p:nvSpPr>
        <p:spPr bwMode="auto">
          <a:xfrm flipH="1" flipV="1">
            <a:off x="4267200" y="3810000"/>
            <a:ext cx="609600" cy="2209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78" name="Line 19"/>
          <p:cNvSpPr>
            <a:spLocks noChangeShapeType="1"/>
          </p:cNvSpPr>
          <p:nvPr/>
        </p:nvSpPr>
        <p:spPr bwMode="auto">
          <a:xfrm flipH="1" flipV="1">
            <a:off x="3733800" y="1600200"/>
            <a:ext cx="1143000" cy="441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79" name="Line 20"/>
          <p:cNvSpPr>
            <a:spLocks noChangeShapeType="1"/>
          </p:cNvSpPr>
          <p:nvPr/>
        </p:nvSpPr>
        <p:spPr bwMode="auto">
          <a:xfrm flipH="1" flipV="1">
            <a:off x="2895600" y="1828800"/>
            <a:ext cx="198120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80" name="Line 21"/>
          <p:cNvSpPr>
            <a:spLocks noChangeShapeType="1"/>
          </p:cNvSpPr>
          <p:nvPr/>
        </p:nvSpPr>
        <p:spPr bwMode="auto">
          <a:xfrm flipH="1" flipV="1">
            <a:off x="2133600" y="4038600"/>
            <a:ext cx="2743200" cy="198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81" name="Line 22"/>
          <p:cNvSpPr>
            <a:spLocks noChangeShapeType="1"/>
          </p:cNvSpPr>
          <p:nvPr/>
        </p:nvSpPr>
        <p:spPr bwMode="auto">
          <a:xfrm flipH="1" flipV="1">
            <a:off x="1752600" y="5105400"/>
            <a:ext cx="31242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3447" name="Text Box 23"/>
          <p:cNvSpPr txBox="1">
            <a:spLocks noChangeArrowheads="1"/>
          </p:cNvSpPr>
          <p:nvPr/>
        </p:nvSpPr>
        <p:spPr bwMode="auto">
          <a:xfrm>
            <a:off x="-152400" y="44196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Straps not removed yet</a:t>
            </a:r>
          </a:p>
        </p:txBody>
      </p:sp>
      <p:sp>
        <p:nvSpPr>
          <p:cNvPr id="62483" name="Line 24"/>
          <p:cNvSpPr>
            <a:spLocks noChangeShapeType="1"/>
          </p:cNvSpPr>
          <p:nvPr/>
        </p:nvSpPr>
        <p:spPr bwMode="auto">
          <a:xfrm flipV="1">
            <a:off x="1524000" y="2819400"/>
            <a:ext cx="1524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84" name="Line 27"/>
          <p:cNvSpPr>
            <a:spLocks noChangeShapeType="1"/>
          </p:cNvSpPr>
          <p:nvPr/>
        </p:nvSpPr>
        <p:spPr bwMode="auto">
          <a:xfrm flipV="1">
            <a:off x="1524000" y="2286000"/>
            <a:ext cx="13716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485" name="Line 28"/>
          <p:cNvSpPr>
            <a:spLocks noChangeShapeType="1"/>
          </p:cNvSpPr>
          <p:nvPr/>
        </p:nvSpPr>
        <p:spPr bwMode="auto">
          <a:xfrm flipH="1" flipV="1">
            <a:off x="4114800" y="2514600"/>
            <a:ext cx="3505200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</a:rPr>
              <a:t>Portfolio – Summary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199"/>
            <a:ext cx="3962400" cy="4541837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Tx/>
              <a:buFont typeface="Wingdings" pitchFamily="2" charset="2"/>
              <a:buChar char="8"/>
              <a:defRPr/>
            </a:pP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SB208A / CK144</a:t>
            </a: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Char char="8"/>
              <a:defRPr/>
            </a:pP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 tooltip="Click Here"/>
              </a:rPr>
              <a:t>SB223 (AD 98-08-19)</a:t>
            </a: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Char char="8"/>
              <a:defRPr/>
            </a:pPr>
            <a:r>
              <a:rPr lang="en-US" sz="30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sldjump"/>
              </a:rPr>
              <a:t>SB235</a:t>
            </a: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r>
              <a:rPr lang="en-US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3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5" action="ppaction://hlinksldjump"/>
              </a:rPr>
              <a:t>SB241                             </a:t>
            </a: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5" action="ppaction://hlinksldjump"/>
              </a:rPr>
              <a:t>   </a:t>
            </a:r>
            <a:r>
              <a:rPr lang="en-US" sz="3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5" action="ppaction://hlinksldjump"/>
              </a:rPr>
              <a:t>(AD 2013-09-05)</a:t>
            </a: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Tx/>
              <a:buFont typeface="Wingdings" pitchFamily="2" charset="2"/>
              <a:buChar char="8"/>
              <a:defRPr/>
            </a:pP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6" action="ppaction://hlinksldjump"/>
              </a:rPr>
              <a:t>SB236A + SB 238 (AD 2006-15-01)</a:t>
            </a:r>
            <a:endParaRPr lang="en-US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Char char="8"/>
              <a:defRPr/>
            </a:pP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Char char="8"/>
              <a:defRPr/>
            </a:pP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7" action="ppaction://hlinksldjump" tooltip="click here"/>
              </a:rPr>
              <a:t>SB237</a:t>
            </a: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None/>
              <a:defRPr/>
            </a:pP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itchFamily="2" charset="2"/>
              <a:buChar char="8"/>
              <a:defRPr/>
            </a:pPr>
            <a:r>
              <a:rPr lang="en-US" sz="3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8" action="ppaction://hlinksldjump" tooltip="Click Here"/>
              </a:rPr>
              <a:t>SB239</a:t>
            </a:r>
            <a:endParaRPr lang="en-US" sz="3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7086600" y="63246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hlinkshowjump?jump=lastslide"/>
              </a:rPr>
              <a:t>Contact Info</a:t>
            </a:r>
            <a:endParaRPr lang="en-US" sz="2000" b="1" u="sng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4" grpId="0" build="p"/>
      <p:bldP spid="1536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2" descr="SB237_012"/>
          <p:cNvPicPr>
            <a:picLocks noChangeAspect="1" noChangeArrowheads="1"/>
          </p:cNvPicPr>
          <p:nvPr/>
        </p:nvPicPr>
        <p:blipFill>
          <a:blip r:embed="rId2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676400" y="50292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Upper skin removed – View 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9" descr="N52PY 00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362200" y="20574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Upper skin removed – View 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 descr="N52PY 00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1828800" y="51054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New skin being manufactured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8" descr="RHWing3_237 Plate before inst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1600200" y="50292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Upper skin and straps being installed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SB208A 05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990600" y="609600"/>
            <a:ext cx="3962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Upper left strap and plate installed</a:t>
            </a:r>
          </a:p>
        </p:txBody>
      </p:sp>
      <p:sp>
        <p:nvSpPr>
          <p:cNvPr id="67588" name="Line 8"/>
          <p:cNvSpPr>
            <a:spLocks noChangeShapeType="1"/>
          </p:cNvSpPr>
          <p:nvPr/>
        </p:nvSpPr>
        <p:spPr bwMode="auto">
          <a:xfrm>
            <a:off x="3886200" y="1219200"/>
            <a:ext cx="1524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589" name="Line 9"/>
          <p:cNvSpPr>
            <a:spLocks noChangeShapeType="1"/>
          </p:cNvSpPr>
          <p:nvPr/>
        </p:nvSpPr>
        <p:spPr bwMode="auto">
          <a:xfrm>
            <a:off x="3886200" y="1219200"/>
            <a:ext cx="2971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505200" y="5029200"/>
            <a:ext cx="388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Sealant around skin, strap and plate applied</a:t>
            </a:r>
          </a:p>
        </p:txBody>
      </p:sp>
      <p:sp>
        <p:nvSpPr>
          <p:cNvPr id="67591" name="Line 11"/>
          <p:cNvSpPr>
            <a:spLocks noChangeShapeType="1"/>
          </p:cNvSpPr>
          <p:nvPr/>
        </p:nvSpPr>
        <p:spPr bwMode="auto">
          <a:xfrm flipV="1">
            <a:off x="4191000" y="3429000"/>
            <a:ext cx="1066800" cy="1752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592" name="Line 12"/>
          <p:cNvSpPr>
            <a:spLocks noChangeShapeType="1"/>
          </p:cNvSpPr>
          <p:nvPr/>
        </p:nvSpPr>
        <p:spPr bwMode="auto">
          <a:xfrm flipV="1">
            <a:off x="4191000" y="4419600"/>
            <a:ext cx="36576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7593" name="Line 13"/>
          <p:cNvSpPr>
            <a:spLocks noChangeShapeType="1"/>
          </p:cNvSpPr>
          <p:nvPr/>
        </p:nvSpPr>
        <p:spPr bwMode="auto">
          <a:xfrm flipH="1" flipV="1">
            <a:off x="990600" y="4191000"/>
            <a:ext cx="32004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SB208A 05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1" name="Text Box 6"/>
          <p:cNvSpPr txBox="1">
            <a:spLocks noChangeArrowheads="1"/>
          </p:cNvSpPr>
          <p:nvPr/>
        </p:nvSpPr>
        <p:spPr bwMode="auto">
          <a:xfrm>
            <a:off x="3810000" y="15240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Right strap and plate installed</a:t>
            </a:r>
          </a:p>
        </p:txBody>
      </p:sp>
      <p:sp>
        <p:nvSpPr>
          <p:cNvPr id="68612" name="Line 7"/>
          <p:cNvSpPr>
            <a:spLocks noChangeShapeType="1"/>
          </p:cNvSpPr>
          <p:nvPr/>
        </p:nvSpPr>
        <p:spPr bwMode="auto">
          <a:xfrm flipH="1">
            <a:off x="2819400" y="1905000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613" name="Line 8"/>
          <p:cNvSpPr>
            <a:spLocks noChangeShapeType="1"/>
          </p:cNvSpPr>
          <p:nvPr/>
        </p:nvSpPr>
        <p:spPr bwMode="auto">
          <a:xfrm flipH="1">
            <a:off x="990600" y="1905000"/>
            <a:ext cx="2895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SB208A 05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1905000" y="52578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 stainless steel straps</a:t>
            </a:r>
          </a:p>
        </p:txBody>
      </p:sp>
      <p:sp>
        <p:nvSpPr>
          <p:cNvPr id="69636" name="Line 8"/>
          <p:cNvSpPr>
            <a:spLocks noChangeShapeType="1"/>
          </p:cNvSpPr>
          <p:nvPr/>
        </p:nvSpPr>
        <p:spPr bwMode="auto">
          <a:xfrm flipH="1" flipV="1">
            <a:off x="2514600" y="3429000"/>
            <a:ext cx="1219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37" name="Line 9"/>
          <p:cNvSpPr>
            <a:spLocks noChangeShapeType="1"/>
          </p:cNvSpPr>
          <p:nvPr/>
        </p:nvSpPr>
        <p:spPr bwMode="auto">
          <a:xfrm flipV="1">
            <a:off x="3733800" y="3276600"/>
            <a:ext cx="15240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2" descr="Upper skin and strap on LW sealed_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2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14" descr="Upper skin and strap on LW sealed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15" descr="Upper skin and strap on RW sealed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6" descr="Upper skin and strap on RW sealed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2057400" y="762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Upper skin installed – Right Wing</a:t>
            </a: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2133600" y="35052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u="sng">
                <a:effectLst>
                  <a:outerShdw blurRad="38100" dist="38100" dir="2700000" algn="tl">
                    <a:srgbClr val="000000"/>
                  </a:outerShdw>
                </a:effectLst>
              </a:rPr>
              <a:t>Upper skin installed – Left Wing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N52PY 01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3245" name="Text Box 13"/>
          <p:cNvSpPr txBox="1">
            <a:spLocks noChangeArrowheads="1"/>
          </p:cNvSpPr>
          <p:nvPr/>
        </p:nvSpPr>
        <p:spPr bwMode="auto">
          <a:xfrm>
            <a:off x="76200" y="63246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action="ppaction://hlinksldjump"/>
              </a:rPr>
              <a:t>Return to summary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3246" name="Text Box 14"/>
          <p:cNvSpPr txBox="1">
            <a:spLocks noChangeArrowheads="1"/>
          </p:cNvSpPr>
          <p:nvPr/>
        </p:nvSpPr>
        <p:spPr bwMode="auto">
          <a:xfrm>
            <a:off x="7086600" y="63246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hlinkshowjump?jump=lastslide"/>
              </a:rPr>
              <a:t>Contact info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685800"/>
            <a:ext cx="8837613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u="sng" smtClean="0">
                <a:solidFill>
                  <a:srgbClr val="FFFF00"/>
                </a:solidFill>
              </a:rPr>
              <a:t>Service Bulletin 239</a:t>
            </a:r>
            <a:r>
              <a:rPr lang="en-US" b="1" smtClean="0">
                <a:solidFill>
                  <a:schemeClr val="tx1"/>
                </a:solidFill>
              </a:rPr>
              <a:t/>
            </a:r>
            <a:br>
              <a:rPr lang="en-US" b="1" smtClean="0">
                <a:solidFill>
                  <a:schemeClr val="tx1"/>
                </a:solidFill>
              </a:rPr>
            </a:br>
            <a:r>
              <a:rPr lang="en-US" sz="3000" b="1" smtClean="0">
                <a:solidFill>
                  <a:srgbClr val="FFFF00"/>
                </a:solidFill>
              </a:rPr>
              <a:t>(Issuance of AD pending)</a:t>
            </a:r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429000"/>
            <a:ext cx="8229600" cy="1066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Outboard Flap – Inboard Hinge Inspection &amp; Reinforcement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2971800"/>
            <a:ext cx="8763000" cy="1066800"/>
          </a:xfrm>
        </p:spPr>
        <p:txBody>
          <a:bodyPr/>
          <a:lstStyle/>
          <a:p>
            <a:pPr algn="ctr" eaLnBrk="1" hangingPunct="1">
              <a:buClr>
                <a:srgbClr val="FFFF00"/>
              </a:buClr>
              <a:buFont typeface="Wingdings" pitchFamily="2" charset="2"/>
              <a:buChar char="Q"/>
              <a:defRPr/>
            </a:pPr>
            <a:r>
              <a:rPr lang="en-US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Inspection for Wing Lower Spar Cap Corrosion / Lower Spar Cap Replacement</a:t>
            </a: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u="sng" smtClean="0">
                <a:solidFill>
                  <a:srgbClr val="FFFF00"/>
                </a:solidFill>
              </a:rPr>
              <a:t>Service Bulletin 208A / Custom Kit 144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9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9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69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 build="p"/>
      <p:bldP spid="16998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LHWing before 237_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Oval 6"/>
          <p:cNvSpPr>
            <a:spLocks noChangeArrowheads="1"/>
          </p:cNvSpPr>
          <p:nvPr/>
        </p:nvSpPr>
        <p:spPr bwMode="auto">
          <a:xfrm>
            <a:off x="0" y="1524000"/>
            <a:ext cx="1905000" cy="1752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Text Box 7"/>
          <p:cNvSpPr txBox="1">
            <a:spLocks noChangeArrowheads="1"/>
          </p:cNvSpPr>
          <p:nvPr/>
        </p:nvSpPr>
        <p:spPr bwMode="auto">
          <a:xfrm>
            <a:off x="1905000" y="1524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SB239</a:t>
            </a:r>
          </a:p>
        </p:txBody>
      </p:sp>
      <p:pic>
        <p:nvPicPr>
          <p:cNvPr id="73733" name="Picture 8" descr="LHWing before 237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90800"/>
            <a:ext cx="58674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0" name="Picture 12" descr="SB239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638"/>
            <a:ext cx="556260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13" descr="SB239_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09600"/>
            <a:ext cx="57531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76200" y="63849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00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4" action="ppaction://hlinksldjump" tooltip="Click Here"/>
              </a:rPr>
              <a:t>Return to Summary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7239000" y="6384925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20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" action="ppaction://hlinkshowjump?jump=lastslide"/>
              </a:rPr>
              <a:t>Contact info</a:t>
            </a:r>
            <a:endParaRPr lang="en-US" sz="20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 smtClean="0">
                <a:solidFill>
                  <a:srgbClr val="FFFF00"/>
                </a:solidFill>
                <a:effectLst/>
              </a:rPr>
              <a:t>Service Bulletin 241</a:t>
            </a:r>
            <a:br>
              <a:rPr lang="en-US" u="sng" smtClean="0">
                <a:solidFill>
                  <a:srgbClr val="FFFF00"/>
                </a:solidFill>
                <a:effectLst/>
              </a:rPr>
            </a:br>
            <a:r>
              <a:rPr lang="en-US" smtClean="0">
                <a:solidFill>
                  <a:srgbClr val="FFFF00"/>
                </a:solidFill>
                <a:effectLst/>
              </a:rPr>
              <a:t>(AD 2013-09-05)</a:t>
            </a:r>
            <a:endParaRPr lang="en-US" u="sng" smtClean="0">
              <a:solidFill>
                <a:srgbClr val="FFFF00"/>
              </a:solidFill>
              <a:effectLst/>
            </a:endParaRPr>
          </a:p>
        </p:txBody>
      </p:sp>
      <p:sp>
        <p:nvSpPr>
          <p:cNvPr id="76803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mtClean="0">
                <a:solidFill>
                  <a:srgbClr val="FFFF00"/>
                </a:solidFill>
              </a:rPr>
              <a:t> Inspection for cracking of the outer fuselage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mtClean="0">
                <a:solidFill>
                  <a:srgbClr val="FFFF00"/>
                </a:solidFill>
              </a:rPr>
              <a:t>Attachments, the lower wing main spar, the vertical channels, the upper picture window channels, aft cabin pressure web, external wing to fuselage fillets, and fasteners; repair or replacement of damage parts as necessary; and modification of the structure with reinforced parts.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mtClean="0">
                <a:solidFill>
                  <a:srgbClr val="FFFF00"/>
                </a:solidFill>
              </a:rPr>
              <a:t>     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782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6" b="26106"/>
          <a:stretch>
            <a:fillRect/>
          </a:stretch>
        </p:blipFill>
        <p:spPr>
          <a:xfrm>
            <a:off x="381000" y="762000"/>
            <a:ext cx="8610600" cy="5486400"/>
          </a:xfrm>
        </p:spPr>
      </p:pic>
      <p:sp>
        <p:nvSpPr>
          <p:cNvPr id="77828" name="Text Placeholder 5"/>
          <p:cNvSpPr>
            <a:spLocks noGrp="1"/>
          </p:cNvSpPr>
          <p:nvPr>
            <p:ph type="body" sz="half" idx="2"/>
          </p:nvPr>
        </p:nvSpPr>
        <p:spPr>
          <a:xfrm>
            <a:off x="685800" y="5367338"/>
            <a:ext cx="6592888" cy="804862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C00000"/>
                </a:solidFill>
              </a:rPr>
              <a:t>Fitting removed to be replaced.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8851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0" b="25870"/>
          <a:stretch>
            <a:fillRect/>
          </a:stretch>
        </p:blipFill>
        <p:spPr>
          <a:xfrm>
            <a:off x="152400" y="609600"/>
            <a:ext cx="8763000" cy="5638800"/>
          </a:xfrm>
        </p:spPr>
      </p:pic>
      <p:sp>
        <p:nvSpPr>
          <p:cNvPr id="78852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181600"/>
            <a:ext cx="6288088" cy="9906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Installing pressure bulkhead doubler.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987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1" b="24461"/>
          <a:stretch>
            <a:fillRect/>
          </a:stretch>
        </p:blipFill>
        <p:spPr>
          <a:xfrm>
            <a:off x="152400" y="533400"/>
            <a:ext cx="8839200" cy="6019800"/>
          </a:xfrm>
        </p:spPr>
      </p:pic>
      <p:sp>
        <p:nvSpPr>
          <p:cNvPr id="79876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367338"/>
            <a:ext cx="6897688" cy="804862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Upper channel on the picture window area.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0899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 b="6248"/>
          <a:stretch>
            <a:fillRect/>
          </a:stretch>
        </p:blipFill>
        <p:spPr>
          <a:xfrm>
            <a:off x="152400" y="533400"/>
            <a:ext cx="8915400" cy="5943600"/>
          </a:xfrm>
        </p:spPr>
      </p:pic>
      <p:sp>
        <p:nvSpPr>
          <p:cNvPr id="80900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876800"/>
            <a:ext cx="6705600" cy="8048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Right side installation.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b="1" smtClean="0">
                <a:solidFill>
                  <a:srgbClr val="FFFF00"/>
                </a:solidFill>
                <a:latin typeface="Times New Roman" pitchFamily="18" charset="0"/>
              </a:rPr>
              <a:t>To find out more, contact the COBRA Team: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828800"/>
            <a:ext cx="8077200" cy="1600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tabLst>
                <a:tab pos="2690813" algn="l"/>
              </a:tabLst>
              <a:defRPr/>
            </a:pPr>
            <a:r>
              <a:rPr lang="en-US" sz="30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Ruben Correa</a:t>
            </a:r>
          </a:p>
          <a:p>
            <a:pPr eaLnBrk="1" hangingPunct="1">
              <a:buFont typeface="Wingdings" pitchFamily="2" charset="2"/>
              <a:buNone/>
              <a:tabLst>
                <a:tab pos="2690813" algn="l"/>
              </a:tabLst>
              <a:defRPr/>
            </a:pP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Cel.: (901) 438-5127</a:t>
            </a:r>
          </a:p>
          <a:p>
            <a:pPr eaLnBrk="1" hangingPunct="1">
              <a:buFont typeface="Wingdings" pitchFamily="2" charset="2"/>
              <a:buNone/>
              <a:tabLst>
                <a:tab pos="2690813" algn="l"/>
              </a:tabLst>
              <a:defRPr/>
            </a:pP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E-mail: eaglerdc@hotmail.com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429000"/>
            <a:ext cx="4800600" cy="1676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0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Daniel Gardeazabal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Cel.: (901) 331-8809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E-mail: daniel@aerofix.net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52400" y="6324600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00"/>
              </a:buClr>
              <a:buSzPct val="80000"/>
              <a:buFont typeface="Wingdings" pitchFamily="2" charset="2"/>
              <a:buChar char="Q"/>
              <a:defRPr/>
            </a:pPr>
            <a:r>
              <a:rPr lang="en-US" sz="20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Return to summary</a:t>
            </a:r>
            <a:endParaRPr lang="en-US" sz="20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524000" y="5638800"/>
            <a:ext cx="6172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 tooltip="Find out more!"/>
              </a:rPr>
              <a:t>Visit our website: www.aerofix.net</a:t>
            </a:r>
            <a:endParaRPr lang="en-US" sz="3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SB208A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5745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7" name="Picture 17" descr="SB208A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SB208A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 descr="SB208A_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55863"/>
            <a:ext cx="58674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86400" y="457200"/>
            <a:ext cx="3657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u="sng">
                <a:solidFill>
                  <a:srgbClr val="FFFF00"/>
                </a:solidFill>
              </a:rPr>
              <a:t>General view of dismantling of airplane</a:t>
            </a:r>
            <a:r>
              <a:rPr lang="en-US" b="1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fix Presentation">
  <a:themeElements>
    <a:clrScheme name="Aufsteigend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Aufsteigend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ufsteigend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ufsteigend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steigend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Aerofix Presentation</Template>
  <TotalTime>19</TotalTime>
  <Words>856</Words>
  <Application>Microsoft Office PowerPoint</Application>
  <PresentationFormat>On-screen Show (4:3)</PresentationFormat>
  <Paragraphs>184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Aerofix Presentation</vt:lpstr>
      <vt:lpstr>AEROFIX STRUCTURAL SERVICES</vt:lpstr>
      <vt:lpstr>ABOUT US</vt:lpstr>
      <vt:lpstr>PowerPoint Presentation</vt:lpstr>
      <vt:lpstr>SERVICES</vt:lpstr>
      <vt:lpstr>PowerPoint Presentation</vt:lpstr>
      <vt:lpstr>Portfolio – Summary</vt:lpstr>
      <vt:lpstr>Service Bulletin 208A / Custom Kit 144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 Bulletin 235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 BULLETIN 237 (issuance of AD pending)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Service Bulletin 239 (Issuance of AD pending)</vt:lpstr>
      <vt:lpstr>PowerPoint Presentation</vt:lpstr>
      <vt:lpstr>PowerPoint Presentation</vt:lpstr>
      <vt:lpstr>Service Bulletin 241 (AD 2013-09-05)</vt:lpstr>
      <vt:lpstr>PowerPoint Presentation</vt:lpstr>
      <vt:lpstr>PowerPoint Presentation</vt:lpstr>
      <vt:lpstr>PowerPoint Presentation</vt:lpstr>
      <vt:lpstr>PowerPoint Presentation</vt:lpstr>
      <vt:lpstr>To find out more, contact the COBRA Team: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AEROFIX STRUCTURAL SERVICES</dc:title>
  <dc:creator>Jacqueline</dc:creator>
  <cp:lastModifiedBy>Jacqueline</cp:lastModifiedBy>
  <cp:revision>5</cp:revision>
  <dcterms:created xsi:type="dcterms:W3CDTF">2013-07-08T22:43:08Z</dcterms:created>
  <dcterms:modified xsi:type="dcterms:W3CDTF">2015-08-11T23:38:42Z</dcterms:modified>
</cp:coreProperties>
</file>